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9" r:id="rId10"/>
    <p:sldId id="288" r:id="rId11"/>
    <p:sldId id="270" r:id="rId12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D154"/>
    <a:srgbClr val="00FF00"/>
    <a:srgbClr val="F3F979"/>
    <a:srgbClr val="A7D3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876" y="102"/>
      </p:cViewPr>
      <p:guideLst>
        <p:guide orient="horz" pos="2933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12/19/201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279" tIns="46639" rIns="93279" bIns="46639" rtlCol="0" anchor="b"/>
          <a:lstStyle>
            <a:lvl1pPr algn="r">
              <a:defRPr sz="1300"/>
            </a:lvl1pPr>
          </a:lstStyle>
          <a:p>
            <a:fld id="{D7FF7081-4A33-4E9E-A816-988C0170851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39" rIns="93279" bIns="46639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49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39" rIns="93279" bIns="46639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1738" y="698500"/>
            <a:ext cx="4649787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5" y="4421823"/>
            <a:ext cx="517239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39" rIns="93279" bIns="46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39" rIns="93279" bIns="46639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49" y="8843645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39" rIns="93279" bIns="46639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228C2D1C-D0D6-4B01-9C76-99671EFF3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786349-81D7-4F90-B8B7-A9952585A7A4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A5EEE-AAAF-4DDB-A0B7-FD4C5D418E6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0C3771-D8E0-4AF5-ABB8-1B2FCE61F0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10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3B6FD9-BBBB-4748-9929-149142D74AB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05D52-FD1C-4096-AEE0-A2A1A55DD0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917703-4944-4B1C-B423-DA93CC85EB4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059671-5ED7-48B9-92DE-DC52735E5B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5A06AA-7466-4AB6-905A-E61E1382917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5F3926-3CEE-4A9A-B943-61EC1E0560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46D10B-4535-4843-81D1-AC22FFF7A4D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2B8F3B-01BF-4244-8424-2B2CFC9C76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5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041006-1838-45CB-8D91-1A4DFEBBC7C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ECD159-E821-40C6-8A82-6EA2790863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6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F4026D-1A65-4808-8AD1-EB014E8344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A8BF9-A61A-4E6D-B939-A9C2B5C583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17CA68-21C7-4A53-9667-8CED4ADF339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7E3307-346D-41B1-A397-BA916584C9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8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68AD74-2C7A-4796-9130-B3AFF20A06B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F8653C-F475-4678-889E-E4DFE99031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9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672DC-42C6-45FD-A95C-5723AD43063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12/19/201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48A82B-2E3A-4D65-91B2-9FEF08DD93D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12"/>
            <p:cNvSpPr>
              <a:spLocks noChangeArrowheads="1"/>
            </p:cNvSpPr>
            <p:nvPr userDrawn="1"/>
          </p:nvSpPr>
          <p:spPr bwMode="white">
            <a:xfrm>
              <a:off x="0" y="2352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2"/>
            <p:cNvSpPr>
              <a:spLocks noChangeArrowheads="1"/>
            </p:cNvSpPr>
            <p:nvPr userDrawn="1"/>
          </p:nvSpPr>
          <p:spPr bwMode="white">
            <a:xfrm>
              <a:off x="0" y="720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3"/>
            <p:cNvSpPr>
              <a:spLocks noChangeArrowheads="1"/>
            </p:cNvSpPr>
            <p:nvPr userDrawn="1"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8" name="Picture 11" descr="URBBANND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824" t="8493" r="35922"/>
            <a:stretch>
              <a:fillRect/>
            </a:stretch>
          </p:blipFill>
          <p:spPr bwMode="ltGray">
            <a:xfrm>
              <a:off x="0" y="0"/>
              <a:ext cx="5760" cy="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7BADB1-9A98-498D-BE31-3B1484D1B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C3DEA-6A0D-44BE-9DF8-B2717EE01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C72EE-A865-44C3-8631-D5E009659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FB58C-1C67-4F5F-AD13-C481A1E6B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2744C-712E-4998-AC85-10C09520F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AE36B-5BAB-42E8-8177-D7198DB7C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590FC-2FB1-4986-9747-4898FF4B3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5159B-C4D3-4F0E-B3AD-C502F53FF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C00D2-38B6-45F9-8A23-61AFBCC62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AED4F-6AAD-4EE5-9AED-C30351D48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7ECE-7368-4F75-AB78-0F0B849E4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2530" name="Rectangle 2"/>
            <p:cNvSpPr>
              <a:spLocks noChangeArrowheads="1"/>
            </p:cNvSpPr>
            <p:nvPr/>
          </p:nvSpPr>
          <p:spPr bwMode="white">
            <a:xfrm>
              <a:off x="0" y="0"/>
              <a:ext cx="5760" cy="120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34" name="Picture 10" descr="URBBANND"/>
            <p:cNvPicPr>
              <a:picLocks noChangeAspect="1" noChangeArrowheads="1"/>
            </p:cNvPicPr>
            <p:nvPr/>
          </p:nvPicPr>
          <p:blipFill>
            <a:blip r:embed="rId13" cstate="print"/>
            <a:srcRect t="66667"/>
            <a:stretch>
              <a:fillRect/>
            </a:stretch>
          </p:blipFill>
          <p:spPr bwMode="ltGray">
            <a:xfrm>
              <a:off x="0" y="0"/>
              <a:ext cx="57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EB8CD93-26E4-4544-B844-7CC6FD918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slow"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Monotype Sorts" pitchFamily="2" charset="2"/>
        <a:buChar char="ò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781800" cy="646331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FFFFFF"/>
                </a:solidFill>
              </a:rPr>
              <a:t>Jude 5-16; Numbers 16:1-40; 26:9-11</a:t>
            </a:r>
            <a:endParaRPr lang="en-US" sz="5400" b="1" i="1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58070"/>
            <a:ext cx="7772400" cy="923330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“The Gainsaying Of Korah”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10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2484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95400"/>
            <a:ext cx="3048000" cy="5016758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32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00"/>
                </a:solidFill>
              </a:rPr>
              <a:t>Deviated From God’s Order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581400" y="1295400"/>
            <a:ext cx="5410200" cy="4228850"/>
          </a:xfr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Ended as a rebellious, presumptuous leader of death and destruction.</a:t>
            </a:r>
          </a:p>
          <a:p>
            <a:pPr lvl="1">
              <a:defRPr/>
            </a:pPr>
            <a:r>
              <a:rPr lang="en-US" sz="3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Resulting in his own death as well as the destruction of 250 men of renown.</a:t>
            </a:r>
          </a:p>
          <a:p>
            <a:pPr lvl="1">
              <a:defRPr/>
            </a:pPr>
            <a:r>
              <a:rPr lang="en-US" sz="3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Resulting in the death of 14,700 who murmured.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4470"/>
            <a:ext cx="7772400" cy="92333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>
                <a:solidFill>
                  <a:srgbClr val="FFFFFF"/>
                </a:solidFill>
              </a:rPr>
              <a:t>Mistakes Of Korah …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ABF867-2DB9-426F-8A36-B649064C6A2B}" type="slidenum">
              <a:rPr lang="en-US"/>
              <a:pPr/>
              <a:t>11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5259050"/>
            <a:ext cx="8763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4400" kern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Gainsaying Of Korah … His name lives in infamy and shame.</a:t>
            </a:r>
            <a:endParaRPr lang="en-US" sz="36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sz="half" idx="4294967295"/>
          </p:nvPr>
        </p:nvSpPr>
        <p:spPr>
          <a:xfrm>
            <a:off x="304800" y="1565970"/>
            <a:ext cx="777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Pride – Thought he could lead as well as Moses!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Disrespect For God’s Order.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Presumption.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Rebellion.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Condemnation.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Influence Caused Others To Be Destroyed.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2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59436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3048000" cy="3490186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810000" y="1277294"/>
            <a:ext cx="5181600" cy="5029200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Pride – Thought he could lead as well as Moses!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Pride is always disastrous. </a:t>
            </a:r>
            <a:r>
              <a:rPr lang="en-US" sz="32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10:4; Proverbs 13:10; 11:2; 16:18; 8:13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Avenue used by Satan.</a:t>
            </a:r>
            <a:b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2:15-16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Humility pleases God.</a:t>
            </a:r>
            <a:b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18:4; 1 Peter 5:6</a:t>
            </a:r>
            <a:endParaRPr lang="en-US" sz="3200" b="1" dirty="0">
              <a:solidFill>
                <a:srgbClr val="FED1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3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59436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3048000" cy="3490186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429000" y="1276724"/>
            <a:ext cx="5638800" cy="3539430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Disrespect For God’s Order. Numbers 16:3, 7, 10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Order Then: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Moses as leader.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Aaron as high priest.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Korah served before the people.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0960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3048000" cy="3490186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200400" y="1066800"/>
            <a:ext cx="5867400" cy="5730800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Disrespect For God’s Order.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Order Now: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church. </a:t>
            </a: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4:4; 1:22-23; Matthew 16:18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 Authority. </a:t>
            </a: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3:16-17; 2 Peter 1:3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Vocal Music in Worship. </a:t>
            </a: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5:19; Colossians 3:16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Baptism for Remission of Sins. </a:t>
            </a: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2:38; </a:t>
            </a:r>
            <a:b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16:15-16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Lord’s Supper – First Day Of The Week. </a:t>
            </a:r>
            <a:b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20:7; 1 Corinthians 11:23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the means of Edification. </a:t>
            </a: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4:11ff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59436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3048000" cy="3490186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276600" y="1247854"/>
            <a:ext cx="5791200" cy="4610493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Disrespect For God’s Order.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Order Now: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Church – Organization through which Local Church’s work is done. </a:t>
            </a: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2,4,6,11; Philippians 4:15; 2 Corinthians 11:8-9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people must be different. </a:t>
            </a:r>
            <a:b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12:1-2; 1 Pet. 2:9</a:t>
            </a:r>
          </a:p>
          <a:p>
            <a:pPr marL="457200" lvl="1" indent="0">
              <a:buNone/>
              <a:defRPr/>
            </a:pP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one becomes disgusted with God’s order, he goes on to other sins!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1722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3048000" cy="3490186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505200" y="1277503"/>
            <a:ext cx="5486400" cy="5373779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Presumption.</a:t>
            </a:r>
            <a:b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16:7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church as good as another.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creeds.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instruments in worship.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Saved without baptism.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Lord’s Supper anytime or not at all.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Gospel.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Presumption is still a sin! </a:t>
            </a:r>
            <a:r>
              <a:rPr lang="en-US" sz="28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Deuteronomy 18:20; 2 John 9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58674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3048000" cy="3490186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733800" y="1226570"/>
            <a:ext cx="5257800" cy="3650230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Rebellion.</a:t>
            </a:r>
            <a:b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16:12ff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not tolerate God’s way. </a:t>
            </a:r>
            <a:r>
              <a:rPr lang="en-US" sz="28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55:8-9; Jeremiah 10:23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reject God’s way, open rebellion follows. </a:t>
            </a:r>
            <a:r>
              <a:rPr lang="en-US" sz="28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20:28; </a:t>
            </a:r>
            <a:br>
              <a:rPr lang="en-US" sz="28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4:2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0960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3048000" cy="3490186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352800" y="1257470"/>
            <a:ext cx="5638800" cy="5201424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Condemnation. Numbers 16:20-35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Brazen Censers / Memorial a warning. </a:t>
            </a:r>
            <a:r>
              <a:rPr lang="en-US" sz="32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16:39-40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“Woe unto them! For they “… perished in the gainsaying of Korah.” 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Jude 11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 is forever.</a:t>
            </a:r>
            <a:b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cf. Luke 16:19; Matthew 25:41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9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096000" cy="7620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The Gainsaying Of Korah!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3048000" cy="3490186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Korah Greatly Blessed!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Served In The Tabernacle.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Ministered To The People.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FFFFFF"/>
                </a:solidFill>
              </a:rPr>
              <a:t>Offered To Help.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352800" y="1252759"/>
            <a:ext cx="5562600" cy="3157788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Influence Caused Others To Sin … Consequences. Numbers 16:41-50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Responsible for influence. </a:t>
            </a:r>
            <a:r>
              <a:rPr lang="en-US" sz="3600" dirty="0">
                <a:solidFill>
                  <a:srgbClr val="FED1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5:12-16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theme/theme1.xml><?xml version="1.0" encoding="utf-8"?>
<a:theme xmlns:a="http://schemas.openxmlformats.org/drawingml/2006/main" name="Construction design template">
  <a:themeElements>
    <a:clrScheme name="Construction design template 1">
      <a:dk1>
        <a:srgbClr val="000000"/>
      </a:dk1>
      <a:lt1>
        <a:srgbClr val="EAE8E2"/>
      </a:lt1>
      <a:dk2>
        <a:srgbClr val="5F5F5F"/>
      </a:dk2>
      <a:lt2>
        <a:srgbClr val="FDBC03"/>
      </a:lt2>
      <a:accent1>
        <a:srgbClr val="A7C1CB"/>
      </a:accent1>
      <a:accent2>
        <a:srgbClr val="AFAA9F"/>
      </a:accent2>
      <a:accent3>
        <a:srgbClr val="B6B6B6"/>
      </a:accent3>
      <a:accent4>
        <a:srgbClr val="C8C6C1"/>
      </a:accent4>
      <a:accent5>
        <a:srgbClr val="D0DDE2"/>
      </a:accent5>
      <a:accent6>
        <a:srgbClr val="9E9A90"/>
      </a:accent6>
      <a:hlink>
        <a:srgbClr val="A38D77"/>
      </a:hlink>
      <a:folHlink>
        <a:srgbClr val="73675F"/>
      </a:folHlink>
    </a:clrScheme>
    <a:fontScheme name="Construction design template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onstruction design template 1">
        <a:dk1>
          <a:srgbClr val="000000"/>
        </a:dk1>
        <a:lt1>
          <a:srgbClr val="EAE8E2"/>
        </a:lt1>
        <a:dk2>
          <a:srgbClr val="5F5F5F"/>
        </a:dk2>
        <a:lt2>
          <a:srgbClr val="FDBC03"/>
        </a:lt2>
        <a:accent1>
          <a:srgbClr val="A7C1CB"/>
        </a:accent1>
        <a:accent2>
          <a:srgbClr val="AFAA9F"/>
        </a:accent2>
        <a:accent3>
          <a:srgbClr val="B6B6B6"/>
        </a:accent3>
        <a:accent4>
          <a:srgbClr val="C8C6C1"/>
        </a:accent4>
        <a:accent5>
          <a:srgbClr val="D0DDE2"/>
        </a:accent5>
        <a:accent6>
          <a:srgbClr val="9E9A90"/>
        </a:accent6>
        <a:hlink>
          <a:srgbClr val="A38D77"/>
        </a:hlink>
        <a:folHlink>
          <a:srgbClr val="7367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truction design template 2">
        <a:dk1>
          <a:srgbClr val="333333"/>
        </a:dk1>
        <a:lt1>
          <a:srgbClr val="FFFFFF"/>
        </a:lt1>
        <a:dk2>
          <a:srgbClr val="B75E31"/>
        </a:dk2>
        <a:lt2>
          <a:srgbClr val="463828"/>
        </a:lt2>
        <a:accent1>
          <a:srgbClr val="E09F98"/>
        </a:accent1>
        <a:accent2>
          <a:srgbClr val="969696"/>
        </a:accent2>
        <a:accent3>
          <a:srgbClr val="FFFFFF"/>
        </a:accent3>
        <a:accent4>
          <a:srgbClr val="2A2A2A"/>
        </a:accent4>
        <a:accent5>
          <a:srgbClr val="EDCDCA"/>
        </a:accent5>
        <a:accent6>
          <a:srgbClr val="878787"/>
        </a:accent6>
        <a:hlink>
          <a:srgbClr val="CDC0A5"/>
        </a:hlink>
        <a:folHlink>
          <a:srgbClr val="E4D8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truction design template 3">
        <a:dk1>
          <a:srgbClr val="333333"/>
        </a:dk1>
        <a:lt1>
          <a:srgbClr val="FFFFFF"/>
        </a:lt1>
        <a:dk2>
          <a:srgbClr val="4D4D4D"/>
        </a:dk2>
        <a:lt2>
          <a:srgbClr val="000000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2A2A2A"/>
        </a:accent4>
        <a:accent5>
          <a:srgbClr val="DCDCDC"/>
        </a:accent5>
        <a:accent6>
          <a:srgbClr val="878787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truction design template 4">
        <a:dk1>
          <a:srgbClr val="000000"/>
        </a:dk1>
        <a:lt1>
          <a:srgbClr val="EAE8E2"/>
        </a:lt1>
        <a:dk2>
          <a:srgbClr val="783A34"/>
        </a:dk2>
        <a:lt2>
          <a:srgbClr val="FFCC99"/>
        </a:lt2>
        <a:accent1>
          <a:srgbClr val="83AAAD"/>
        </a:accent1>
        <a:accent2>
          <a:srgbClr val="C09F8E"/>
        </a:accent2>
        <a:accent3>
          <a:srgbClr val="BEAEAE"/>
        </a:accent3>
        <a:accent4>
          <a:srgbClr val="C8C6C1"/>
        </a:accent4>
        <a:accent5>
          <a:srgbClr val="C1D2D3"/>
        </a:accent5>
        <a:accent6>
          <a:srgbClr val="AE9080"/>
        </a:accent6>
        <a:hlink>
          <a:srgbClr val="766758"/>
        </a:hlink>
        <a:folHlink>
          <a:srgbClr val="A067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truction design template 5">
        <a:dk1>
          <a:srgbClr val="000000"/>
        </a:dk1>
        <a:lt1>
          <a:srgbClr val="EAE8E2"/>
        </a:lt1>
        <a:dk2>
          <a:srgbClr val="246C76"/>
        </a:dk2>
        <a:lt2>
          <a:srgbClr val="FFCC99"/>
        </a:lt2>
        <a:accent1>
          <a:srgbClr val="E09850"/>
        </a:accent1>
        <a:accent2>
          <a:srgbClr val="99AEB5"/>
        </a:accent2>
        <a:accent3>
          <a:srgbClr val="ACBABD"/>
        </a:accent3>
        <a:accent4>
          <a:srgbClr val="C8C6C1"/>
        </a:accent4>
        <a:accent5>
          <a:srgbClr val="EDCAB3"/>
        </a:accent5>
        <a:accent6>
          <a:srgbClr val="8A9DA4"/>
        </a:accent6>
        <a:hlink>
          <a:srgbClr val="70AFBC"/>
        </a:hlink>
        <a:folHlink>
          <a:srgbClr val="72919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truction design template 6">
        <a:dk1>
          <a:srgbClr val="000000"/>
        </a:dk1>
        <a:lt1>
          <a:srgbClr val="EAE8E2"/>
        </a:lt1>
        <a:dk2>
          <a:srgbClr val="50627C"/>
        </a:dk2>
        <a:lt2>
          <a:srgbClr val="FFCC00"/>
        </a:lt2>
        <a:accent1>
          <a:srgbClr val="87B3BD"/>
        </a:accent1>
        <a:accent2>
          <a:srgbClr val="AFAA9F"/>
        </a:accent2>
        <a:accent3>
          <a:srgbClr val="B3B7BF"/>
        </a:accent3>
        <a:accent4>
          <a:srgbClr val="C8C6C1"/>
        </a:accent4>
        <a:accent5>
          <a:srgbClr val="C3D6DB"/>
        </a:accent5>
        <a:accent6>
          <a:srgbClr val="9E9A90"/>
        </a:accent6>
        <a:hlink>
          <a:srgbClr val="A38D77"/>
        </a:hlink>
        <a:folHlink>
          <a:srgbClr val="73675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865</TotalTime>
  <Words>718</Words>
  <Application>Microsoft Office PowerPoint</Application>
  <PresentationFormat>On-screen Show (4:3)</PresentationFormat>
  <Paragraphs>140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Impact</vt:lpstr>
      <vt:lpstr>Monotype Sorts</vt:lpstr>
      <vt:lpstr>Wingdings</vt:lpstr>
      <vt:lpstr>Construction design template</vt:lpstr>
      <vt:lpstr>“The Gainsaying Of Korah”</vt:lpstr>
      <vt:lpstr>The Gainsaying Of Korah!</vt:lpstr>
      <vt:lpstr>The Gainsaying Of Korah!</vt:lpstr>
      <vt:lpstr>The Gainsaying Of Korah!</vt:lpstr>
      <vt:lpstr>The Gainsaying Of Korah!</vt:lpstr>
      <vt:lpstr>The Gainsaying Of Korah!</vt:lpstr>
      <vt:lpstr>The Gainsaying Of Korah!</vt:lpstr>
      <vt:lpstr>The Gainsaying Of Korah!</vt:lpstr>
      <vt:lpstr>The Gainsaying Of Korah!</vt:lpstr>
      <vt:lpstr>The Gainsaying Of Korah!</vt:lpstr>
      <vt:lpstr>Mistakes Of Korah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Gainsaying Of  Korah (2)</dc:title>
  <dc:creator>Micky Galloway</dc:creator>
  <cp:lastModifiedBy>Richard Lidh</cp:lastModifiedBy>
  <cp:revision>108</cp:revision>
  <cp:lastPrinted>2021-12-27T17:55:31Z</cp:lastPrinted>
  <dcterms:created xsi:type="dcterms:W3CDTF">2008-03-20T21:07:57Z</dcterms:created>
  <dcterms:modified xsi:type="dcterms:W3CDTF">2021-12-27T17:56:38Z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TC010690061033</vt:lpwstr>
  </property>
</Properties>
</file>